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58" r:id="rId12"/>
    <p:sldId id="259" r:id="rId13"/>
    <p:sldId id="260" r:id="rId14"/>
    <p:sldId id="261" r:id="rId15"/>
    <p:sldId id="262" r:id="rId16"/>
    <p:sldId id="282" r:id="rId17"/>
    <p:sldId id="283" r:id="rId18"/>
    <p:sldId id="284" r:id="rId19"/>
    <p:sldId id="285" r:id="rId20"/>
    <p:sldId id="281" r:id="rId21"/>
    <p:sldId id="264" r:id="rId22"/>
    <p:sldId id="271" r:id="rId23"/>
    <p:sldId id="287" r:id="rId24"/>
    <p:sldId id="266" r:id="rId25"/>
    <p:sldId id="288" r:id="rId26"/>
    <p:sldId id="289" r:id="rId27"/>
    <p:sldId id="290" r:id="rId28"/>
    <p:sldId id="268" r:id="rId29"/>
    <p:sldId id="267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2F91-4EAA-494C-BFA6-E5B1F08FC146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201F-1BB5-4B67-80FE-F438FA18A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3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201F-1BB5-4B67-80FE-F438FA18ABE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9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rgm.meb.gov.tr/meb_iys_dosyalar/2021_09/03105548_Okul_Oncesi_SYnYf_Rehberlik_Etkinlikleriiiii.pdf" TargetMode="External"/><Relationship Id="rId2" Type="http://schemas.openxmlformats.org/officeDocument/2006/relationships/hyperlink" Target="https://orgm.meb.gov.tr/meb_iys_dosyalar/2020_07/17143025_SINIF_REHBERLYK_PROGRAMI_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gm.meb.gov.tr/meb_iys_dosyalar/2021_09/03011848_YLKOKUL_SINIF_REHBERLYK_ETKYNLYKLERYYYY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/>
          <a:p>
            <a:r>
              <a:rPr lang="tr-TR" dirty="0" smtClean="0"/>
              <a:t>Mesleki İlgi, Değer ve Yeteneklerini Tanıma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3728" y="4437112"/>
            <a:ext cx="6400800" cy="1550450"/>
          </a:xfrm>
        </p:spPr>
        <p:txBody>
          <a:bodyPr>
            <a:normAutofit/>
          </a:bodyPr>
          <a:lstStyle/>
          <a:p>
            <a:pPr algn="r"/>
            <a:r>
              <a:rPr lang="tr-TR" sz="1200" i="1" dirty="0" smtClean="0">
                <a:solidFill>
                  <a:schemeClr val="tx1"/>
                </a:solidFill>
              </a:rPr>
              <a:t>2021-2022 Eğitim- Öğretim Yılı Yerel Hedefi Kapsamında </a:t>
            </a:r>
          </a:p>
          <a:p>
            <a:pPr algn="r"/>
            <a:r>
              <a:rPr lang="tr-TR" sz="1200" i="1" dirty="0" smtClean="0">
                <a:solidFill>
                  <a:schemeClr val="tx1"/>
                </a:solidFill>
              </a:rPr>
              <a:t>Ortaokul- Lise Öğrenci Velilerine Yönelik Sunu</a:t>
            </a:r>
            <a:endParaRPr lang="tr-TR" sz="1200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Orbis Rehberl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5" y="4005065"/>
            <a:ext cx="24962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d) Meslek Değerleri: </a:t>
            </a:r>
            <a:r>
              <a:rPr lang="tr-TR" sz="2000" dirty="0" smtClean="0"/>
              <a:t>Bir mesleğin seçilmesi sonucunda mesleğin sağlayacağı kazanç anlamına gelmektedir</a:t>
            </a:r>
            <a:r>
              <a:rPr lang="tr-TR" sz="20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tr-TR" sz="2000" dirty="0" smtClean="0"/>
              <a:t>Meslekler ihtiyaçlarımıza yanıt verdiği düzeyde değerlidir. Bu nedenle herkes değerlerine ve ihtiyaçlarına uygun mesleğe yönelmelidir.</a:t>
            </a:r>
          </a:p>
          <a:p>
            <a:pPr marL="0" indent="0" algn="just">
              <a:buNone/>
            </a:pPr>
            <a:endParaRPr lang="tr-TR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Para, toplumsal saygınlık, güvence, düzenli yaşam vb. meslek seçiminde ön plana çıkan değerlere örnek olarak verilebilir.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Labour law Statute La Reforma laboral Labor relations, legal contract,  saving, employment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6835"/>
            <a:ext cx="2088232" cy="15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a Para - Karikatür profesyonel kadınlar vektör malzeme, şeffaf PNG  görüntüs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774426" cy="10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lgisayar Simgeleri Kalite kontrol Kalite Yönetimi - kaliteli vektör  şeffaf PNG görüntüs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4925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360791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Meslek seçimine giden yolda </a:t>
            </a:r>
            <a:r>
              <a:rPr lang="tr-TR" sz="2000" dirty="0" smtClean="0"/>
              <a:t>çocuklar ve gençler </a:t>
            </a:r>
            <a:r>
              <a:rPr lang="tr-TR" sz="2000" dirty="0"/>
              <a:t>birçok evreden geçerler. Bu evrelerde yapılması </a:t>
            </a:r>
            <a:r>
              <a:rPr lang="tr-TR" sz="2000" dirty="0" smtClean="0"/>
              <a:t>gerekenler </a:t>
            </a:r>
            <a:r>
              <a:rPr lang="tr-TR" sz="2000" dirty="0"/>
              <a:t>çocukların yaşlarına göre değişmektedir.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Bu evrelerden önce </a:t>
            </a:r>
            <a:r>
              <a:rPr lang="tr-TR" sz="2000" b="1" dirty="0">
                <a:solidFill>
                  <a:srgbClr val="FF0000"/>
                </a:solidFill>
              </a:rPr>
              <a:t>meslek seçimi ile ilgili bazı kavramları </a:t>
            </a:r>
            <a:r>
              <a:rPr lang="tr-TR" sz="2000" b="1" dirty="0" smtClean="0">
                <a:solidFill>
                  <a:srgbClr val="FF0000"/>
                </a:solidFill>
              </a:rPr>
              <a:t>ele </a:t>
            </a:r>
            <a:r>
              <a:rPr lang="tr-TR" sz="2000" b="1" dirty="0">
                <a:solidFill>
                  <a:srgbClr val="FF0000"/>
                </a:solidFill>
              </a:rPr>
              <a:t>alalım: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0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41568" cy="93610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Benlik Nedir?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7787208" cy="4525963"/>
          </a:xfrm>
        </p:spPr>
        <p:txBody>
          <a:bodyPr>
            <a:normAutofit/>
          </a:bodyPr>
          <a:lstStyle/>
          <a:p>
            <a:pPr algn="just"/>
            <a:r>
              <a:rPr lang="tr-TR" sz="1600" dirty="0" smtClean="0"/>
              <a:t>İnsanın kendisinde var olduğunu düşündüğü özellikleri, amaçları, yetenekleri, idealleri kapsayan bir unsurdur. Bireyin benlik gelişimi hem çevresel faktörlerden hem de bireysel faktörlerden etkilenir. </a:t>
            </a:r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tr-TR" sz="1600" i="1" dirty="0" smtClean="0">
                <a:solidFill>
                  <a:srgbClr val="00B050"/>
                </a:solidFill>
              </a:rPr>
              <a:t>Çevresel faktörler içerisinde özellikle aile beklentileri, anne baba tutumları çok etkilidir. Bunların yanı sıra akranların ve medyanın etkileri de bulunmaktadır.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Bireyler büyürken kendi rolleri, kişilikleri, yetenekleri hakkında bir bakış açısı geliştirirler, ardından kendilerine yönelik bakış açılarıyla meslekleri eşleştirirler.</a:t>
            </a:r>
          </a:p>
          <a:p>
            <a:pPr algn="just"/>
            <a:endParaRPr lang="tr-TR" sz="1600" dirty="0" smtClean="0"/>
          </a:p>
          <a:p>
            <a:pPr marL="0" indent="0" algn="just">
              <a:buNone/>
            </a:pPr>
            <a:r>
              <a:rPr lang="tr-TR" sz="1600" i="1" dirty="0" smtClean="0"/>
              <a:t>Ör: Kendinizi tanımlayan 3 özelliğinizi sıralayın. Bu özelliklerinizin oluşmasında çevrenizin ne düzeyde etkili olduğunu düşünüyorsunuz?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76040"/>
            <a:ext cx="3077449" cy="188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4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3"/>
            <a:ext cx="777686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i="1" dirty="0" smtClean="0"/>
              <a:t>Ör: Kadın-erkek cinsiyet rollerinin birbirinden ayrıldığı bir ortamda büyüyen bir kız bir erkek çocuğu düşünelim. Sizce bu durum meslek seçimlerini nasıl etkileyecektir?</a:t>
            </a:r>
            <a:endParaRPr lang="tr-TR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82134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40966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Yaşam Boyu Kavramı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Meslek seçimi, kariyer gelişimi süreci içerisinde yapılan bir seçimdir. Bu seçimi yapmadan önce öğrenciler </a:t>
            </a:r>
            <a:r>
              <a:rPr lang="tr-TR" sz="2400" dirty="0" smtClean="0">
                <a:solidFill>
                  <a:srgbClr val="00B050"/>
                </a:solidFill>
              </a:rPr>
              <a:t>ilgilerini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rgbClr val="00B050"/>
                </a:solidFill>
              </a:rPr>
              <a:t>değerlerini</a:t>
            </a:r>
            <a:r>
              <a:rPr lang="tr-TR" sz="2400" dirty="0" smtClean="0"/>
              <a:t> ve </a:t>
            </a:r>
            <a:r>
              <a:rPr lang="tr-TR" sz="2400" dirty="0" smtClean="0">
                <a:solidFill>
                  <a:srgbClr val="00B050"/>
                </a:solidFill>
              </a:rPr>
              <a:t>yeteneklerini</a:t>
            </a:r>
            <a:r>
              <a:rPr lang="tr-TR" sz="2400" dirty="0" smtClean="0"/>
              <a:t> keşfederler.</a:t>
            </a:r>
          </a:p>
          <a:p>
            <a:pPr algn="just"/>
            <a:r>
              <a:rPr lang="tr-TR" sz="2400" dirty="0" smtClean="0"/>
              <a:t>Kariyer gelişimi de yaşam boyu süren bir süreçtir. Her yaş döneminde yapılması gerekenler farklıdır. </a:t>
            </a:r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1800" i="1" dirty="0"/>
              <a:t>Örneğin; </a:t>
            </a:r>
            <a:r>
              <a:rPr lang="tr-TR" sz="1800" i="1" dirty="0" smtClean="0"/>
              <a:t>ortaokul dönemindeki çocuklar mesleklerin yaşamın bir parçası olduğunu anlarlar ve  bugün ile gelecek arasında bağlantı kurarlar. Lise döneminde ise gençlerin mesleklere ilişkin </a:t>
            </a:r>
            <a:r>
              <a:rPr lang="tr-TR" sz="1800" i="1" dirty="0"/>
              <a:t>fikirleri </a:t>
            </a:r>
            <a:r>
              <a:rPr lang="tr-TR" sz="1800" i="1" dirty="0" smtClean="0"/>
              <a:t>daha nettir, bu gençler kariyer alternatifleri arasında seçim yapma sürecindedirler.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13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864096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FF0000"/>
                </a:solidFill>
              </a:rPr>
              <a:t>Ortaokul ve Lise Dönemindeki Çocuklar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425355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Ortaokul dönemine gelindiğinde çocuklarda meslek kavramı oluşmaktadır.</a:t>
            </a:r>
          </a:p>
          <a:p>
            <a:pPr algn="just"/>
            <a:r>
              <a:rPr lang="tr-TR" sz="2000" dirty="0" smtClean="0"/>
              <a:t>Çocuklar farklı mesleklerin özelliklerinin farkındadırlar.</a:t>
            </a:r>
          </a:p>
          <a:p>
            <a:pPr algn="just"/>
            <a:r>
              <a:rPr lang="tr-TR" sz="2000" dirty="0" smtClean="0"/>
              <a:t>İlgilerini çeken meslekleri araştırarak mesleği yapabilmek için gerekli olan özellikleri sıralayabilirler. </a:t>
            </a:r>
          </a:p>
          <a:p>
            <a:pPr algn="just"/>
            <a:r>
              <a:rPr lang="tr-TR" sz="2000" dirty="0" smtClean="0"/>
              <a:t>Hoşlandıkları ve hoşlanmadıkları şeylerle ilgili kesin tanımlamalar yapabilirler. (11-12 yaş)</a:t>
            </a:r>
          </a:p>
          <a:p>
            <a:pPr algn="just"/>
            <a:endParaRPr lang="tr-TR" sz="2000" dirty="0" smtClean="0"/>
          </a:p>
          <a:p>
            <a:pPr algn="just"/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73636"/>
            <a:ext cx="2614625" cy="174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7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755576" y="1371918"/>
            <a:ext cx="7344816" cy="45719"/>
          </a:xfrm>
        </p:spPr>
        <p:txBody>
          <a:bodyPr>
            <a:noAutofit/>
          </a:bodyPr>
          <a:lstStyle/>
          <a:p>
            <a:pPr algn="l"/>
            <a:r>
              <a:rPr lang="tr-TR" sz="2400" dirty="0"/>
              <a:t>Özellikle </a:t>
            </a:r>
            <a:r>
              <a:rPr lang="tr-TR" sz="2400" b="1" dirty="0">
                <a:solidFill>
                  <a:schemeClr val="accent6"/>
                </a:solidFill>
              </a:rPr>
              <a:t>11 yaş </a:t>
            </a:r>
            <a:r>
              <a:rPr lang="tr-TR" sz="2400" b="1" dirty="0" smtClean="0">
                <a:solidFill>
                  <a:schemeClr val="accent6"/>
                </a:solidFill>
              </a:rPr>
              <a:t>civarında </a:t>
            </a:r>
            <a:r>
              <a:rPr lang="tr-TR" sz="2400" dirty="0" smtClean="0"/>
              <a:t>çocukların seçimlerini </a:t>
            </a:r>
            <a:r>
              <a:rPr lang="tr-TR" sz="2400" dirty="0"/>
              <a:t>ilgileri belirlemeye başlar.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>
            <a:normAutofit/>
          </a:bodyPr>
          <a:lstStyle/>
          <a:p>
            <a:r>
              <a:rPr lang="tr-TR" sz="1800" i="1" dirty="0" smtClean="0"/>
              <a:t>Örneğin; çocuklar duymasın dizisinin bir bölümünde havuç karakterinin okul servis şoförünün davranışlarını gözlemleyerek ilgi duyması sonucu minibüsçü olmaya karar vermesi.</a:t>
            </a:r>
            <a:endParaRPr lang="tr-TR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5" y="2276872"/>
            <a:ext cx="3020443" cy="28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5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827584" y="1196751"/>
            <a:ext cx="6984776" cy="37444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13- 14 yaş ile birlikte </a:t>
            </a:r>
            <a:r>
              <a:rPr lang="tr-TR" sz="2000" dirty="0" smtClean="0"/>
              <a:t>ergenler becerilerinin farkına varmaya başlarlar ve eğitim hayatı ön plana çıkar. Bu dönemle birlikte zaman algısı gelişerek ergenlerin gelecekle ilgili daha gerçekçi yorumlar yaptıkları görülmektedir.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/>
              <a:t>«Doktor olmak isterdim; ancak sayısal ağırlıklı derslerde çok başarılı değilim.» </a:t>
            </a:r>
            <a:r>
              <a:rPr lang="tr-TR" sz="2000" dirty="0"/>
              <a:t>b</a:t>
            </a:r>
            <a:r>
              <a:rPr lang="tr-TR" sz="2000" dirty="0" smtClean="0"/>
              <a:t>u dönemdeki ifadelerdendir.</a:t>
            </a:r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3147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5375" y="1590675"/>
            <a:ext cx="3267024" cy="39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15-16 yaş ile birlikte; </a:t>
            </a:r>
            <a:r>
              <a:rPr lang="tr-TR" sz="2000" dirty="0" smtClean="0"/>
              <a:t>değerler ön plana çıkmaya başlar. Bu dönemde ergenler para kazanmak, statü edinmek, birilerine yardım etmek, geleceklerini güvence altına almak gibi mesleklerin sunacağı değerleri düşünmeye başlarlar.</a:t>
            </a:r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2" y="1621557"/>
            <a:ext cx="3103587" cy="31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7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2728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17-18 yaş ile birlikte </a:t>
            </a:r>
            <a:r>
              <a:rPr lang="tr-TR" sz="2000" dirty="0" smtClean="0"/>
              <a:t>meslek seçimi ve bu seçimin getirdiği sorumlulukları üstlenme dönemine geçilir.</a:t>
            </a:r>
          </a:p>
          <a:p>
            <a:pPr marL="0" indent="0" algn="just">
              <a:buNone/>
            </a:pPr>
            <a:r>
              <a:rPr lang="tr-TR" sz="2000" dirty="0" smtClean="0"/>
              <a:t>-Üniversiteye gidilip gidilmeyeceği,</a:t>
            </a:r>
          </a:p>
          <a:p>
            <a:pPr marL="0" indent="0" algn="just">
              <a:buNone/>
            </a:pPr>
            <a:r>
              <a:rPr lang="tr-TR" sz="2000" dirty="0"/>
              <a:t>-</a:t>
            </a:r>
            <a:r>
              <a:rPr lang="tr-TR" sz="2000" dirty="0" smtClean="0"/>
              <a:t>Üniversitede hangi alana gidileceği,</a:t>
            </a:r>
          </a:p>
          <a:p>
            <a:pPr marL="0" indent="0" algn="just">
              <a:buNone/>
            </a:pPr>
            <a:r>
              <a:rPr lang="tr-TR" sz="2000" dirty="0" smtClean="0"/>
              <a:t>-Seçilen alanın koşulları (istihdam, maaş, kişinin mesleki değerleri ile örtüşme düzeyi vb.)</a:t>
            </a:r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46423" cy="21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075240" cy="432047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>Meslek Seçimi Nedir?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4209331"/>
          </a:xfrm>
        </p:spPr>
        <p:txBody>
          <a:bodyPr/>
          <a:lstStyle/>
          <a:p>
            <a:pPr algn="just"/>
            <a:r>
              <a:rPr lang="tr-TR" sz="2400" dirty="0" smtClean="0"/>
              <a:t>Sınav puanlarına </a:t>
            </a:r>
            <a:r>
              <a:rPr lang="tr-TR" sz="2400" dirty="0"/>
              <a:t>veya popülerliğe göre seçilmemesi </a:t>
            </a:r>
            <a:r>
              <a:rPr lang="tr-TR" sz="2400" dirty="0" smtClean="0"/>
              <a:t>gereken, yaşam </a:t>
            </a:r>
            <a:r>
              <a:rPr lang="tr-TR" sz="2400" dirty="0"/>
              <a:t>boyu bireyin oluşturduğu benlik, kişilik örüntüleriyle </a:t>
            </a:r>
            <a:r>
              <a:rPr lang="tr-TR" sz="2400" dirty="0" smtClean="0"/>
              <a:t>şekillenen, </a:t>
            </a:r>
            <a:r>
              <a:rPr lang="tr-TR" sz="2400" dirty="0"/>
              <a:t>yine bireyin ilgi, değer ve yeteneklerine göre son halini alan bir seçimdir.</a:t>
            </a:r>
          </a:p>
          <a:p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4808"/>
            <a:ext cx="2270001" cy="28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6775" y="908720"/>
            <a:ext cx="7820025" cy="936104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Genel olarak;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750952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Bu dönemlerde çocuklar; ulaşmak istedikleri mesleki hedefler ile ilgili becerilerinin farkına varmaya, farklı mesleklerin çeşitli kazançlar sağladığını fark etmeye, meslek seçimine giden süreçte sorumlulukların farkına varmaya başlarlar.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314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9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86895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Anne Babalar Olarak Neler Yapabilirsiniz?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7416824" cy="43755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1- Ortaokul veya lise döneminde çocuğunuz farklı meslekleri araştırmasını teşvik edin ve öğrendiklerini sizinle paylaşmasını sağlayın.</a:t>
            </a:r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33595"/>
            <a:ext cx="5584776" cy="372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1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2- Çocuğunuzla ortak bir plan hazırlayarak farklı mesleklerin yapıldığı iş yerlerini ziyaret etmeye çalışın. Çevrenizde farklı mesleklerde çalışan tanıdıklarınızla randevu ayarlayın ve çocuğunuzun meslekleri yerinde gözlemlemesini sağlayın.</a:t>
            </a:r>
            <a:endParaRPr lang="tr-TR" sz="2000" dirty="0"/>
          </a:p>
        </p:txBody>
      </p:sp>
      <p:sp>
        <p:nvSpPr>
          <p:cNvPr id="4" name="AutoShape 5" descr="Niloya Et Bebek | Moda Mode 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3074"/>
            <a:ext cx="5256584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0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00200"/>
            <a:ext cx="74168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3- Çocuğunuzun kendisini tanımasına katkı sağlayın.</a:t>
            </a:r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B050"/>
                </a:solidFill>
              </a:rPr>
              <a:t>Örneğin; seni tanımlayan 3 özelliği sırala veya en çok zorlandığın 3 şey nedir? gibi sorularla çocuğunuzun kendi özelliklerini düşünmesini sağlayın.</a:t>
            </a:r>
          </a:p>
          <a:p>
            <a:pPr marL="0" indent="0" algn="just">
              <a:buNone/>
            </a:pPr>
            <a:endParaRPr lang="tr-TR" sz="2400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tr-TR" sz="2400" i="1" dirty="0" smtClean="0">
              <a:solidFill>
                <a:srgbClr val="00B05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6157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5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/>
              <a:t>4</a:t>
            </a:r>
            <a:r>
              <a:rPr lang="tr-TR" sz="2400" dirty="0" smtClean="0"/>
              <a:t>- Çocuğunuzda gözlemlediğiniz güçlü yönleri çocuğunuzla paylaşın.</a:t>
            </a:r>
            <a:endParaRPr lang="tr-T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94" y="3140967"/>
            <a:ext cx="504325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0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3030" y="1600200"/>
            <a:ext cx="7594811" cy="4339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5- Çocuğunuzla ileride nasıl bir yaşam tarzına sahip olmak istediği üzerine sohbet edin. Hayal ettiği standartlara ulaşması için bugün neler yapması gerektiğini belirleyin.</a:t>
            </a:r>
            <a:endParaRPr lang="tr-T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4" y="3257550"/>
            <a:ext cx="4681317" cy="26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55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6-Çocuğunuzun bugün yapması gereken görevleri belirli bir plan çerçevesinde yapması için teşvik edin.</a:t>
            </a:r>
            <a:endParaRPr lang="tr-T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6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7-Çocuğunuzun seçimlerinde baskıcı bir tutum sergilemeyin. Çocuğunuz ile birlikte konuşarak onun için en doğru seçimi belirlemeye çalışın.</a:t>
            </a:r>
            <a:endParaRPr lang="tr-T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3444974" cy="210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9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Dinlediğiniz için teşekkürler..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2770"/>
            <a:ext cx="6264696" cy="22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35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KAYNAKÇA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hlinkClick r:id="rId2"/>
              </a:rPr>
              <a:t>https://</a:t>
            </a:r>
            <a:r>
              <a:rPr lang="tr-TR" sz="1800" dirty="0" smtClean="0">
                <a:hlinkClick r:id="rId2"/>
              </a:rPr>
              <a:t>orgm.meb.gov.tr/meb_iys_dosyalar/2020_07/17143025_SINIF_REHBERLYK_PROGRAMI_2020.pdf</a:t>
            </a:r>
            <a:endParaRPr lang="tr-TR" sz="1800" dirty="0" smtClean="0"/>
          </a:p>
          <a:p>
            <a:r>
              <a:rPr lang="tr-TR" sz="1800" dirty="0">
                <a:hlinkClick r:id="rId3"/>
              </a:rPr>
              <a:t>https://</a:t>
            </a:r>
            <a:r>
              <a:rPr lang="tr-TR" sz="1800" dirty="0" smtClean="0">
                <a:hlinkClick r:id="rId3"/>
              </a:rPr>
              <a:t>orgm.meb.gov.tr/meb_iys_dosyalar/2021_09/03105548_Okul_Oncesi_SYnYf_Rehberlik_Etkinlikleriiiii.pdf</a:t>
            </a:r>
            <a:endParaRPr lang="tr-TR" sz="1800" dirty="0" smtClean="0"/>
          </a:p>
          <a:p>
            <a:r>
              <a:rPr lang="tr-TR" sz="1800" dirty="0">
                <a:hlinkClick r:id="rId4"/>
              </a:rPr>
              <a:t>https://</a:t>
            </a:r>
            <a:r>
              <a:rPr lang="tr-TR" sz="1800" dirty="0" smtClean="0">
                <a:hlinkClick r:id="rId4"/>
              </a:rPr>
              <a:t>orgm.meb.gov.tr/meb_iys_dosyalar/2021_09/03011848_YLKOKUL_SINIF_REHBERLYK_ETKYNLYKLERYYYY.pdf</a:t>
            </a:r>
            <a:endParaRPr lang="tr-TR" sz="1800" dirty="0"/>
          </a:p>
          <a:p>
            <a:r>
              <a:rPr lang="tr-TR" sz="1800" dirty="0"/>
              <a:t>ERYILMAZ, A., </a:t>
            </a:r>
            <a:r>
              <a:rPr lang="tr-TR" sz="1800" dirty="0" smtClean="0"/>
              <a:t>ve </a:t>
            </a:r>
            <a:r>
              <a:rPr lang="tr-TR" sz="1800" dirty="0"/>
              <a:t>Mutlu, T. (2017). Yaşam boyu gelişim yaklaşımı perspektifinden kariyer gelişimi ve ruh sağlığı. </a:t>
            </a:r>
            <a:r>
              <a:rPr lang="tr-TR" sz="1800" i="1" dirty="0"/>
              <a:t>Psikiyatride Güncel Yaklaşımlar</a:t>
            </a:r>
            <a:r>
              <a:rPr lang="tr-TR" sz="1800" dirty="0"/>
              <a:t>, </a:t>
            </a:r>
            <a:r>
              <a:rPr lang="tr-TR" sz="1800" i="1" dirty="0"/>
              <a:t>9</a:t>
            </a:r>
            <a:r>
              <a:rPr lang="tr-TR" sz="1800" dirty="0"/>
              <a:t>(2), </a:t>
            </a:r>
            <a:r>
              <a:rPr lang="tr-TR" sz="1800" dirty="0" smtClean="0"/>
              <a:t>227-249.</a:t>
            </a:r>
          </a:p>
          <a:p>
            <a:r>
              <a:rPr lang="tr-TR" sz="1800" dirty="0" err="1" smtClean="0"/>
              <a:t>Yeşilyaprak</a:t>
            </a:r>
            <a:r>
              <a:rPr lang="tr-TR" sz="1800" dirty="0" smtClean="0"/>
              <a:t>, B. </a:t>
            </a:r>
            <a:r>
              <a:rPr lang="tr-TR" sz="1800" dirty="0"/>
              <a:t>(2011</a:t>
            </a:r>
            <a:r>
              <a:rPr lang="tr-TR" sz="1800" dirty="0" smtClean="0"/>
              <a:t>). </a:t>
            </a:r>
            <a:r>
              <a:rPr lang="tr-TR" sz="1800" dirty="0"/>
              <a:t>Mesleki Rehberlik ve Kariyer Danışmanlığı: Kuramdan Uygulamaya, 1.baskı. Ankara, </a:t>
            </a:r>
            <a:r>
              <a:rPr lang="tr-TR" sz="1800" dirty="0" err="1"/>
              <a:t>PegemA</a:t>
            </a:r>
            <a:r>
              <a:rPr lang="tr-T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795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1340768"/>
            <a:ext cx="7560840" cy="4741987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Meslek seçimi, kariyer gelişimi sürecinde şekillenir. </a:t>
            </a:r>
          </a:p>
          <a:p>
            <a:pPr algn="just"/>
            <a:r>
              <a:rPr lang="tr-TR" sz="2000" dirty="0" smtClean="0"/>
              <a:t>Kariyer sürecinin başlangıç yaşı da araştırmacılardan araştırmacıya değişmektedir. Ancak, okulöncesi dönemi ile birlikte çocukların meslek kavramını öğrenmeye başladığını söylemek mümkündür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pic>
        <p:nvPicPr>
          <p:cNvPr id="1026" name="Picture 2" descr="kariyer danışmanlığı hayret kariyer rehberliği kariyer danışmanlığı  psikoloji kariyer değerlendirme - şeffaf PNG görünt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49" y="3307140"/>
            <a:ext cx="3540375" cy="2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201"/>
            <a:ext cx="7632848" cy="398904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Bireylerin kariyer gelişimlerini etkileyen pek çok faktör olduğu düşünülmektedir. Bu faktörlerden bazıları şunlardır:</a:t>
            </a:r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1- Psikolojik Faktörler</a:t>
            </a:r>
          </a:p>
          <a:p>
            <a:pPr marL="0" indent="0" algn="just">
              <a:buNone/>
            </a:pPr>
            <a:r>
              <a:rPr lang="tr-TR" sz="2000" dirty="0" smtClean="0"/>
              <a:t>-Yetenek </a:t>
            </a:r>
          </a:p>
          <a:p>
            <a:pPr marL="0" indent="0" algn="just">
              <a:buNone/>
            </a:pPr>
            <a:r>
              <a:rPr lang="tr-TR" sz="2000" dirty="0" smtClean="0"/>
              <a:t>-Çoklu Zeka</a:t>
            </a:r>
          </a:p>
          <a:p>
            <a:pPr marL="0" indent="0" algn="just">
              <a:buNone/>
            </a:pPr>
            <a:r>
              <a:rPr lang="tr-TR" sz="2000" dirty="0" smtClean="0"/>
              <a:t>-İlgi </a:t>
            </a:r>
          </a:p>
          <a:p>
            <a:pPr marL="0" indent="0" algn="just">
              <a:buNone/>
            </a:pPr>
            <a:r>
              <a:rPr lang="tr-TR" sz="2000" dirty="0" smtClean="0"/>
              <a:t>-Kişilik Özellikleri</a:t>
            </a:r>
          </a:p>
          <a:p>
            <a:pPr marL="0" indent="0" algn="just">
              <a:buNone/>
            </a:pPr>
            <a:r>
              <a:rPr lang="tr-TR" sz="2000" dirty="0" smtClean="0"/>
              <a:t>-Mesleki Değerleri</a:t>
            </a:r>
            <a:endParaRPr lang="tr-TR" sz="2000" dirty="0"/>
          </a:p>
        </p:txBody>
      </p:sp>
      <p:sp>
        <p:nvSpPr>
          <p:cNvPr id="4" name="AutoShape 2" descr="10 EKİM DÜNYA RUH SAĞLIĞI GÜNÜ KONFERANSI - Hacıilbey Mesleki ve Teknik  Anadolu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5" y="3000138"/>
            <a:ext cx="3570204" cy="20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0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2- Sosyolojik Faktörler</a:t>
            </a:r>
          </a:p>
          <a:p>
            <a:pPr marL="0" indent="0">
              <a:buNone/>
            </a:pPr>
            <a:r>
              <a:rPr lang="tr-TR" sz="2400" dirty="0" smtClean="0"/>
              <a:t>-Aile</a:t>
            </a:r>
          </a:p>
          <a:p>
            <a:pPr marL="0" indent="0">
              <a:buNone/>
            </a:pPr>
            <a:r>
              <a:rPr lang="tr-TR" sz="2400" dirty="0" smtClean="0"/>
              <a:t>-Sosyoekonomik Düzey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3-Cinsiyet </a:t>
            </a: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1800" i="1" dirty="0"/>
              <a:t>«Bu faktörler ileriki slaytlarda detaylandırılmamış olup anlatım sırasında </a:t>
            </a:r>
            <a:r>
              <a:rPr lang="tr-TR" sz="1800" i="1" dirty="0" smtClean="0"/>
              <a:t>eklemelerle zenginleştirilebilir.»</a:t>
            </a:r>
            <a:endParaRPr lang="tr-TR" sz="1800" i="1" dirty="0"/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Aile Planlaması Hizmetleri | Batıkent 3 Nolu Aile Sağlık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88" y="1916832"/>
            <a:ext cx="34234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1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949102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Psikolojik faktörleri ele alalım: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tr-TR" sz="2400" b="1" dirty="0" smtClean="0">
                <a:solidFill>
                  <a:srgbClr val="002060"/>
                </a:solidFill>
              </a:rPr>
              <a:t>Yetenek: </a:t>
            </a:r>
            <a:r>
              <a:rPr lang="tr-TR" sz="2400" dirty="0" smtClean="0"/>
              <a:t>Bireyin bir iş veya etkinliği diğerlerinden daha hızlı yapabilme kapasitesi ve öğrenme gücüdür. </a:t>
            </a:r>
          </a:p>
          <a:p>
            <a:pPr marL="514350" indent="-514350" algn="just">
              <a:buFont typeface="+mj-lt"/>
              <a:buAutoNum type="alphaLcParenR"/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«Her çocuğun yetenek alanı farklıdır.»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«Yetenek genel olarak kalıtsaldır.»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«Çocuğun yeteneği olduğu alana ilgisi varsa ve çevresel koşulları bu ilgisini destekliyorsa, çocuğun becerisi gelişecektir.»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«Desteklenmeyen yetenek alanları zamanla körelirler.»</a:t>
            </a:r>
            <a:endParaRPr lang="tr-TR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9"/>
            <a:ext cx="7416824" cy="43924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400" b="1" i="1" dirty="0">
                <a:solidFill>
                  <a:srgbClr val="FF0000"/>
                </a:solidFill>
              </a:rPr>
              <a:t>Örneğin; </a:t>
            </a:r>
            <a:r>
              <a:rPr lang="tr-TR" sz="2400" i="1" dirty="0">
                <a:solidFill>
                  <a:prstClr val="black"/>
                </a:solidFill>
              </a:rPr>
              <a:t>doğuştan başarılı bir yüzücü olma kapasitesi ile dünyaya gelen bir birey deniz olmayan bir bölgede bu yeteneğini beceriye dönüştürme şansı bulamayabilir. </a:t>
            </a:r>
            <a:endParaRPr lang="tr-TR" sz="2400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79" y="3180993"/>
            <a:ext cx="4667245" cy="2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b) İlgi: </a:t>
            </a:r>
            <a:r>
              <a:rPr lang="tr-TR" sz="2400" dirty="0" smtClean="0"/>
              <a:t>Bir işi, etkinliği veya görevi yaparken alınan doyum veya keyiftir. Bir faaliyeti sevme veya sevmeme durumudur.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«Meslek seçiminde yeteneklerimiz kadar ilgilerimiz de önemlidir.»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«Sevdiğimiz bir işi yaparken daha başarılı oluruz.»</a:t>
            </a:r>
            <a:endParaRPr lang="tr-TR" sz="2400" i="1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48" y="4077072"/>
            <a:ext cx="31913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808" y="1412776"/>
            <a:ext cx="770485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c) Kişilik Özellikleri:</a:t>
            </a:r>
            <a:r>
              <a:rPr lang="tr-TR" sz="2000" dirty="0" smtClean="0"/>
              <a:t> Kişiliğimiz doğuştan getirdiğimiz özelliklerimiz ve sosyal çevremiz sonucu şekillenir. Her bireyin kişiliği birbirinden farklıdır. 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2060"/>
                </a:solidFill>
              </a:rPr>
              <a:t>«Kariyer gelişimi, kişilik özelliklerinden bağımsız gelişemez.»</a:t>
            </a:r>
          </a:p>
          <a:p>
            <a:pPr marL="0" indent="0" algn="just">
              <a:buNone/>
            </a:pPr>
            <a:r>
              <a:rPr lang="tr-TR" sz="2000" b="1" i="1" dirty="0" smtClean="0">
                <a:solidFill>
                  <a:srgbClr val="FF0000"/>
                </a:solidFill>
              </a:rPr>
              <a:t>Örneğin; </a:t>
            </a:r>
            <a:r>
              <a:rPr lang="tr-TR" sz="2000" i="1" dirty="0" smtClean="0">
                <a:solidFill>
                  <a:srgbClr val="002060"/>
                </a:solidFill>
              </a:rPr>
              <a:t>içedönük kişilik özellikleri sergileyen bir bireyin, iletişim becerisi yüksek mesleklerde başarılı olma ihtimali, dışadönük bireylere göre daha düşüktür.</a:t>
            </a: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dirty="0" smtClean="0"/>
              <a:t>Mesleğin özellikleri ile kişinin özellikleri uyuşursa bireyin yaptığı işte daha başarılı olacağı düşünülmektedir.</a:t>
            </a:r>
            <a:endParaRPr lang="tr-TR" sz="2000" dirty="0"/>
          </a:p>
        </p:txBody>
      </p:sp>
      <p:sp>
        <p:nvSpPr>
          <p:cNvPr id="4" name="Aşağı Ok 3"/>
          <p:cNvSpPr/>
          <p:nvPr/>
        </p:nvSpPr>
        <p:spPr>
          <a:xfrm>
            <a:off x="4069699" y="3789040"/>
            <a:ext cx="428537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1037</Words>
  <Application>Microsoft Office PowerPoint</Application>
  <PresentationFormat>Ekran Gösterisi (4:3)</PresentationFormat>
  <Paragraphs>100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Mesleki İlgi, Değer ve Yeteneklerini Tanıma</vt:lpstr>
      <vt:lpstr>Meslek Seçimi Nedir?</vt:lpstr>
      <vt:lpstr>PowerPoint Sunusu</vt:lpstr>
      <vt:lpstr>PowerPoint Sunusu</vt:lpstr>
      <vt:lpstr>PowerPoint Sunusu</vt:lpstr>
      <vt:lpstr>Psikolojik faktörleri ele alalım:</vt:lpstr>
      <vt:lpstr>PowerPoint Sunusu</vt:lpstr>
      <vt:lpstr>PowerPoint Sunusu</vt:lpstr>
      <vt:lpstr>PowerPoint Sunusu</vt:lpstr>
      <vt:lpstr>PowerPoint Sunusu</vt:lpstr>
      <vt:lpstr>PowerPoint Sunusu</vt:lpstr>
      <vt:lpstr>Benlik Nedir?</vt:lpstr>
      <vt:lpstr>PowerPoint Sunusu</vt:lpstr>
      <vt:lpstr>Yaşam Boyu Kavramı</vt:lpstr>
      <vt:lpstr>Ortaokul ve Lise Dönemindeki Çocuklar</vt:lpstr>
      <vt:lpstr>Özellikle 11 yaş civarında çocukların seçimlerini ilgileri belirlemeye başlar. </vt:lpstr>
      <vt:lpstr>PowerPoint Sunusu</vt:lpstr>
      <vt:lpstr>PowerPoint Sunusu</vt:lpstr>
      <vt:lpstr>PowerPoint Sunusu</vt:lpstr>
      <vt:lpstr>Genel olarak;</vt:lpstr>
      <vt:lpstr>Anne Babalar Olarak Neler Yapabilirsiniz?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İlgi, Değer ve Yeteneklerini Tanıma</dc:title>
  <dc:creator>RAM MDR YRD</dc:creator>
  <cp:lastModifiedBy>RAM MDR YRD</cp:lastModifiedBy>
  <cp:revision>124</cp:revision>
  <dcterms:created xsi:type="dcterms:W3CDTF">2021-09-27T08:49:05Z</dcterms:created>
  <dcterms:modified xsi:type="dcterms:W3CDTF">2021-09-29T12:54:37Z</dcterms:modified>
</cp:coreProperties>
</file>